
<file path=[Content_Types].xml><?xml version="1.0" encoding="utf-8"?>
<Types xmlns="http://schemas.openxmlformats.org/package/2006/content-types">
  <Default Extension="glb" ContentType="model/gltf.binary"/>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96" r:id="rId1"/>
  </p:sldMasterIdLst>
  <p:sldIdLst>
    <p:sldId id="256" r:id="rId2"/>
    <p:sldId id="257" r:id="rId3"/>
    <p:sldId id="258" r:id="rId4"/>
    <p:sldId id="259" r:id="rId5"/>
    <p:sldId id="262" r:id="rId6"/>
    <p:sldId id="260" r:id="rId7"/>
    <p:sldId id="263" r:id="rId8"/>
    <p:sldId id="264" r:id="rId9"/>
    <p:sldId id="265" r:id="rId10"/>
    <p:sldId id="267" r:id="rId11"/>
    <p:sldId id="266"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753"/>
    <p:restoredTop sz="94599"/>
  </p:normalViewPr>
  <p:slideViewPr>
    <p:cSldViewPr snapToGrid="0" snapToObjects="1">
      <p:cViewPr varScale="1">
        <p:scale>
          <a:sx n="90" d="100"/>
          <a:sy n="90" d="100"/>
        </p:scale>
        <p:origin x="232" y="5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GB"/>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7" name="Date Placeholder 6"/>
          <p:cNvSpPr>
            <a:spLocks noGrp="1"/>
          </p:cNvSpPr>
          <p:nvPr>
            <p:ph type="dt" sz="half" idx="10"/>
          </p:nvPr>
        </p:nvSpPr>
        <p:spPr/>
        <p:txBody>
          <a:bodyPr/>
          <a:lstStyle/>
          <a:p>
            <a:fld id="{1160EA64-D806-43AC-9DF2-F8C432F32B4C}" type="datetimeFigureOut">
              <a:rPr lang="en-US" dirty="0"/>
              <a:t>10/21/21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E9F9C37B-1D36-470B-8223-D6C91242EC14}" type="datetimeFigureOut">
              <a:rPr lang="en-US" dirty="0"/>
              <a:t>10/21/21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67C6F52A-A82B-47A2-A83A-8C4C91F2D59F}" type="datetimeFigureOut">
              <a:rPr lang="en-US" dirty="0"/>
              <a:t>10/21/21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F070A7B3-6521-4DCA-87E5-044747A908C1}" type="datetimeFigureOut">
              <a:rPr lang="en-US" dirty="0"/>
              <a:t>10/21/21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GB"/>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7" name="Date Placeholder 6"/>
          <p:cNvSpPr>
            <a:spLocks noGrp="1"/>
          </p:cNvSpPr>
          <p:nvPr>
            <p:ph type="dt" sz="half" idx="10"/>
          </p:nvPr>
        </p:nvSpPr>
        <p:spPr/>
        <p:txBody>
          <a:bodyPr/>
          <a:lstStyle/>
          <a:p>
            <a:fld id="{1160EA64-D806-43AC-9DF2-F8C432F32B4C}" type="datetimeFigureOut">
              <a:rPr lang="en-US" dirty="0"/>
              <a:t>10/21/21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8" name="Date Placeholder 7"/>
          <p:cNvSpPr>
            <a:spLocks noGrp="1"/>
          </p:cNvSpPr>
          <p:nvPr>
            <p:ph type="dt" sz="half" idx="10"/>
          </p:nvPr>
        </p:nvSpPr>
        <p:spPr/>
        <p:txBody>
          <a:bodyPr/>
          <a:lstStyle/>
          <a:p>
            <a:fld id="{AB134690-1557-4C89-A502-4959FE7FAD70}" type="datetimeFigureOut">
              <a:rPr lang="en-US" dirty="0"/>
              <a:t>10/21/21</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7" name="Date Placeholder 6"/>
          <p:cNvSpPr>
            <a:spLocks noGrp="1"/>
          </p:cNvSpPr>
          <p:nvPr>
            <p:ph type="dt" sz="half" idx="10"/>
          </p:nvPr>
        </p:nvSpPr>
        <p:spPr/>
        <p:txBody>
          <a:bodyPr/>
          <a:lstStyle/>
          <a:p>
            <a:fld id="{4F7D4976-E339-4826-83B7-FBD03F55ECF8}" type="datetimeFigureOut">
              <a:rPr lang="en-US" dirty="0"/>
              <a:t>10/21/21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t>‹#›</a:t>
            </a:fld>
            <a:endParaRPr lang="en-US" dirty="0"/>
          </a:p>
        </p:txBody>
      </p:sp>
      <p:sp>
        <p:nvSpPr>
          <p:cNvPr id="10" name="Title 9"/>
          <p:cNvSpPr>
            <a:spLocks noGrp="1"/>
          </p:cNvSpPr>
          <p:nvPr>
            <p:ph type="title"/>
          </p:nvPr>
        </p:nvSpPr>
        <p:spPr/>
        <p:txBody>
          <a:bodyPr/>
          <a:lstStyle/>
          <a:p>
            <a:r>
              <a:rPr lang="en-GB"/>
              <a:t>Click to edit Master title style</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E1037C31-9E7A-4F99-8774-A0E530DE1A42}" type="datetimeFigureOut">
              <a:rPr lang="en-US" dirty="0"/>
              <a:t>10/21/21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278504F-A551-4DE0-9316-4DCD1D8CC752}" type="datetimeFigureOut">
              <a:rPr lang="en-US" dirty="0"/>
              <a:t>10/21/21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GB"/>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9" name="Date Placeholder 8"/>
          <p:cNvSpPr>
            <a:spLocks noGrp="1"/>
          </p:cNvSpPr>
          <p:nvPr>
            <p:ph type="dt" sz="half" idx="10"/>
          </p:nvPr>
        </p:nvSpPr>
        <p:spPr/>
        <p:txBody>
          <a:bodyPr/>
          <a:lstStyle/>
          <a:p>
            <a:fld id="{D1BE4249-C0D0-4B06-8692-E8BB871AF643}" type="datetimeFigureOut">
              <a:rPr lang="en-US" dirty="0"/>
              <a:t>10/21/21</a:t>
            </a:fld>
            <a:endParaRPr lang="en-US" dirty="0"/>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1" name="Slide Number Placeholder 10"/>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GB"/>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042B0DB6-F5C7-45FB-8CF3-31B45F9C2DAC}" type="datetimeFigureOut">
              <a:rPr lang="en-US" dirty="0"/>
              <a:t>10/21/21</a:t>
            </a:fld>
            <a:endParaRPr lang="en-US" dirty="0"/>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1160EA64-D806-43AC-9DF2-F8C432F32B4C}" type="datetimeFigureOut">
              <a:rPr lang="en-US" dirty="0"/>
              <a:t>10/21/21</a:t>
            </a:fld>
            <a:endParaRPr lang="en-US" dirty="0"/>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dirty="0"/>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8A7A6979-0714-4377-B894-6BE4C2D6E202}"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sldNum="0" hdr="0" ftr="0" dt="0"/>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microsoft.com/office/2017/06/relationships/model3d" Target="../media/model3d1.glb"/><Relationship Id="rId1" Type="http://schemas.openxmlformats.org/officeDocument/2006/relationships/slideLayout" Target="../slideLayouts/slideLayout1.xml"/><Relationship Id="rId5" Type="http://schemas.openxmlformats.org/officeDocument/2006/relationships/image" Target="../media/image2.png"/><Relationship Id="rId4" Type="http://schemas.microsoft.com/office/2017/06/relationships/model3d" Target="../media/model3d2.glb"/></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823C69-1FBB-B64F-BCEA-7B1D205352A3}"/>
              </a:ext>
            </a:extLst>
          </p:cNvPr>
          <p:cNvSpPr>
            <a:spLocks noGrp="1"/>
          </p:cNvSpPr>
          <p:nvPr>
            <p:ph type="ctrTitle"/>
          </p:nvPr>
        </p:nvSpPr>
        <p:spPr/>
        <p:txBody>
          <a:bodyPr/>
          <a:lstStyle/>
          <a:p>
            <a:r>
              <a:rPr lang="en-US" dirty="0"/>
              <a:t>INHERITANCE</a:t>
            </a:r>
          </a:p>
        </p:txBody>
      </p:sp>
      <p:sp>
        <p:nvSpPr>
          <p:cNvPr id="3" name="Subtitle 2">
            <a:extLst>
              <a:ext uri="{FF2B5EF4-FFF2-40B4-BE49-F238E27FC236}">
                <a16:creationId xmlns:a16="http://schemas.microsoft.com/office/drawing/2014/main" id="{321A5A2B-BC43-F846-850F-BD7991231602}"/>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40739983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11726F2-264E-8F42-A2A6-56EA350D4A8E}"/>
              </a:ext>
            </a:extLst>
          </p:cNvPr>
          <p:cNvSpPr txBox="1"/>
          <p:nvPr/>
        </p:nvSpPr>
        <p:spPr>
          <a:xfrm>
            <a:off x="393279" y="214313"/>
            <a:ext cx="3563352" cy="6172200"/>
          </a:xfrm>
          <a:prstGeom prst="rect">
            <a:avLst/>
          </a:prstGeom>
          <a:noFill/>
        </p:spPr>
        <p:txBody>
          <a:bodyPr wrap="square" rtlCol="0">
            <a:spAutoFit/>
          </a:bodyPr>
          <a:lstStyle/>
          <a:p>
            <a:endParaRPr lang="en-US" dirty="0"/>
          </a:p>
        </p:txBody>
      </p:sp>
      <p:sp>
        <p:nvSpPr>
          <p:cNvPr id="5" name="TextBox 4">
            <a:extLst>
              <a:ext uri="{FF2B5EF4-FFF2-40B4-BE49-F238E27FC236}">
                <a16:creationId xmlns:a16="http://schemas.microsoft.com/office/drawing/2014/main" id="{8E10E55F-2C17-8E42-95B7-C0A2EAAE9F50}"/>
              </a:ext>
            </a:extLst>
          </p:cNvPr>
          <p:cNvSpPr txBox="1"/>
          <p:nvPr/>
        </p:nvSpPr>
        <p:spPr>
          <a:xfrm>
            <a:off x="393279" y="214313"/>
            <a:ext cx="3563352" cy="6172200"/>
          </a:xfrm>
          <a:prstGeom prst="rect">
            <a:avLst/>
          </a:prstGeom>
          <a:noFill/>
        </p:spPr>
        <p:txBody>
          <a:bodyPr wrap="square" rtlCol="0">
            <a:spAutoFit/>
          </a:bodyPr>
          <a:lstStyle/>
          <a:p>
            <a:endParaRPr lang="en-US" dirty="0"/>
          </a:p>
        </p:txBody>
      </p:sp>
      <p:sp>
        <p:nvSpPr>
          <p:cNvPr id="6" name="TextBox 5">
            <a:extLst>
              <a:ext uri="{FF2B5EF4-FFF2-40B4-BE49-F238E27FC236}">
                <a16:creationId xmlns:a16="http://schemas.microsoft.com/office/drawing/2014/main" id="{EA098C5F-0137-6741-AEA2-54868A0B50A0}"/>
              </a:ext>
            </a:extLst>
          </p:cNvPr>
          <p:cNvSpPr txBox="1"/>
          <p:nvPr/>
        </p:nvSpPr>
        <p:spPr>
          <a:xfrm>
            <a:off x="502815" y="298967"/>
            <a:ext cx="5218691" cy="6370975"/>
          </a:xfrm>
          <a:prstGeom prst="rect">
            <a:avLst/>
          </a:prstGeom>
          <a:noFill/>
        </p:spPr>
        <p:txBody>
          <a:bodyPr wrap="square" rtlCol="0">
            <a:spAutoFit/>
          </a:bodyPr>
          <a:lstStyle/>
          <a:p>
            <a:r>
              <a:rPr lang="en-US" sz="2400" dirty="0"/>
              <a:t>#include&lt;iostream&gt;</a:t>
            </a:r>
          </a:p>
          <a:p>
            <a:r>
              <a:rPr lang="en-US" sz="2400" dirty="0"/>
              <a:t>using namespace std;</a:t>
            </a:r>
          </a:p>
          <a:p>
            <a:r>
              <a:rPr lang="en-US" sz="2400" dirty="0"/>
              <a:t>class CS {</a:t>
            </a:r>
          </a:p>
          <a:p>
            <a:r>
              <a:rPr lang="en-US" sz="2400" dirty="0"/>
              <a:t>  public:</a:t>
            </a:r>
          </a:p>
          <a:p>
            <a:r>
              <a:rPr lang="en-US" sz="2400" dirty="0"/>
              <a:t>    int a = 100;</a:t>
            </a:r>
          </a:p>
          <a:p>
            <a:r>
              <a:rPr lang="en-US" sz="2400" dirty="0"/>
              <a:t>    void </a:t>
            </a:r>
            <a:r>
              <a:rPr lang="en-US" sz="2400" dirty="0" err="1"/>
              <a:t>disp</a:t>
            </a:r>
            <a:r>
              <a:rPr lang="en-US" sz="2400" dirty="0"/>
              <a:t>() {</a:t>
            </a:r>
          </a:p>
          <a:p>
            <a:r>
              <a:rPr lang="en-US" sz="2400" dirty="0"/>
              <a:t>      </a:t>
            </a:r>
            <a:r>
              <a:rPr lang="en-US" sz="2400" dirty="0" err="1"/>
              <a:t>cout</a:t>
            </a:r>
            <a:r>
              <a:rPr lang="en-US" sz="2400" dirty="0"/>
              <a:t> &lt;&lt; "welcome to CS   \n" ;</a:t>
            </a:r>
          </a:p>
          <a:p>
            <a:r>
              <a:rPr lang="en-US" sz="2400" dirty="0"/>
              <a:t>    }</a:t>
            </a:r>
          </a:p>
          <a:p>
            <a:r>
              <a:rPr lang="en-US" sz="2400" dirty="0"/>
              <a:t>};</a:t>
            </a:r>
          </a:p>
          <a:p>
            <a:endParaRPr lang="en-US" sz="2400" dirty="0"/>
          </a:p>
          <a:p>
            <a:r>
              <a:rPr lang="en-US" sz="2400" dirty="0"/>
              <a:t>class EC {</a:t>
            </a:r>
          </a:p>
          <a:p>
            <a:r>
              <a:rPr lang="en-US" sz="2400" dirty="0"/>
              <a:t>  public:</a:t>
            </a:r>
          </a:p>
          <a:p>
            <a:r>
              <a:rPr lang="en-US" sz="2400" dirty="0"/>
              <a:t>    int b=200 ;</a:t>
            </a:r>
          </a:p>
          <a:p>
            <a:r>
              <a:rPr lang="en-US" sz="2400" dirty="0"/>
              <a:t>    void display() {</a:t>
            </a:r>
          </a:p>
          <a:p>
            <a:r>
              <a:rPr lang="en-US" sz="2400" dirty="0"/>
              <a:t>      </a:t>
            </a:r>
            <a:r>
              <a:rPr lang="en-US" sz="2400" dirty="0" err="1"/>
              <a:t>cout</a:t>
            </a:r>
            <a:r>
              <a:rPr lang="en-US" sz="2400" dirty="0"/>
              <a:t> &lt;&lt; "welcome to EC   \n" ;</a:t>
            </a:r>
          </a:p>
          <a:p>
            <a:r>
              <a:rPr lang="en-US" sz="2400" dirty="0"/>
              <a:t>    }</a:t>
            </a:r>
          </a:p>
          <a:p>
            <a:r>
              <a:rPr lang="en-US" sz="2400" dirty="0"/>
              <a:t>};</a:t>
            </a:r>
          </a:p>
        </p:txBody>
      </p:sp>
      <p:sp>
        <p:nvSpPr>
          <p:cNvPr id="7" name="Subtitle 6">
            <a:extLst>
              <a:ext uri="{FF2B5EF4-FFF2-40B4-BE49-F238E27FC236}">
                <a16:creationId xmlns:a16="http://schemas.microsoft.com/office/drawing/2014/main" id="{ECD2FBB9-757A-4647-B63B-6AAAD126D198}"/>
              </a:ext>
            </a:extLst>
          </p:cNvPr>
          <p:cNvSpPr txBox="1">
            <a:spLocks noGrp="1"/>
          </p:cNvSpPr>
          <p:nvPr>
            <p:ph type="subTitle" idx="1"/>
          </p:nvPr>
        </p:nvSpPr>
        <p:spPr>
          <a:xfrm>
            <a:off x="5568371" y="298967"/>
            <a:ext cx="5218692" cy="5934958"/>
          </a:xfrm>
          <a:prstGeom prst="rect">
            <a:avLst/>
          </a:prstGeom>
          <a:noFill/>
        </p:spPr>
        <p:txBody>
          <a:bodyPr wrap="square" rtlCol="0">
            <a:spAutoFit/>
          </a:bodyPr>
          <a:lstStyle/>
          <a:p>
            <a:r>
              <a:rPr lang="en-US" sz="2400" dirty="0"/>
              <a:t>class RESEARCH : public </a:t>
            </a:r>
            <a:r>
              <a:rPr lang="en-US" sz="2400" dirty="0" err="1"/>
              <a:t>CS,public</a:t>
            </a:r>
            <a:r>
              <a:rPr lang="en-US" sz="2400" dirty="0"/>
              <a:t> EC {</a:t>
            </a:r>
          </a:p>
          <a:p>
            <a:r>
              <a:rPr lang="en-US" sz="2400" dirty="0"/>
              <a:t>  public:</a:t>
            </a:r>
          </a:p>
          <a:p>
            <a:r>
              <a:rPr lang="en-US" sz="2400" dirty="0"/>
              <a:t>    int c=300 ;</a:t>
            </a:r>
          </a:p>
          <a:p>
            <a:r>
              <a:rPr lang="en-US" sz="2400" dirty="0"/>
              <a:t>};</a:t>
            </a:r>
          </a:p>
          <a:p>
            <a:r>
              <a:rPr lang="en-US" sz="2400" dirty="0"/>
              <a:t> main() {</a:t>
            </a:r>
          </a:p>
          <a:p>
            <a:r>
              <a:rPr lang="en-US" sz="2400" dirty="0"/>
              <a:t>  RESEARCH obj;</a:t>
            </a:r>
          </a:p>
          <a:p>
            <a:r>
              <a:rPr lang="en-US" sz="2400" dirty="0"/>
              <a:t>  </a:t>
            </a:r>
            <a:r>
              <a:rPr lang="en-US" sz="2400" dirty="0" err="1"/>
              <a:t>obj.disp</a:t>
            </a:r>
            <a:r>
              <a:rPr lang="en-US" sz="2400" dirty="0"/>
              <a:t>();</a:t>
            </a:r>
          </a:p>
          <a:p>
            <a:r>
              <a:rPr lang="en-US" sz="2400" dirty="0"/>
              <a:t>  </a:t>
            </a:r>
            <a:r>
              <a:rPr lang="en-US" sz="2400" dirty="0" err="1"/>
              <a:t>obj.display</a:t>
            </a:r>
            <a:r>
              <a:rPr lang="en-US" sz="2400" dirty="0"/>
              <a:t>();</a:t>
            </a:r>
          </a:p>
          <a:p>
            <a:r>
              <a:rPr lang="en-US" sz="2400" dirty="0"/>
              <a:t>  </a:t>
            </a:r>
            <a:r>
              <a:rPr lang="en-US" sz="2400" dirty="0" err="1"/>
              <a:t>cout</a:t>
            </a:r>
            <a:r>
              <a:rPr lang="en-US" sz="2400" dirty="0"/>
              <a:t> &lt;&lt; </a:t>
            </a:r>
            <a:r>
              <a:rPr lang="en-US" sz="2400" dirty="0" err="1"/>
              <a:t>obj.a</a:t>
            </a:r>
            <a:r>
              <a:rPr lang="en-US" sz="2400" dirty="0"/>
              <a:t>&lt;&lt;</a:t>
            </a:r>
            <a:r>
              <a:rPr lang="en-US" sz="2400" dirty="0" err="1"/>
              <a:t>endl</a:t>
            </a:r>
            <a:r>
              <a:rPr lang="en-US" sz="2400" dirty="0"/>
              <a:t>;</a:t>
            </a:r>
          </a:p>
          <a:p>
            <a:r>
              <a:rPr lang="en-US" sz="2400" dirty="0"/>
              <a:t>  </a:t>
            </a:r>
            <a:r>
              <a:rPr lang="en-US" sz="2400" dirty="0" err="1"/>
              <a:t>cout</a:t>
            </a:r>
            <a:r>
              <a:rPr lang="en-US" sz="2400" dirty="0"/>
              <a:t> &lt;&lt; </a:t>
            </a:r>
            <a:r>
              <a:rPr lang="en-US" sz="2400" dirty="0" err="1"/>
              <a:t>obj.b</a:t>
            </a:r>
            <a:r>
              <a:rPr lang="en-US" sz="2400" dirty="0"/>
              <a:t>&lt;&lt;</a:t>
            </a:r>
            <a:r>
              <a:rPr lang="en-US" sz="2400" dirty="0" err="1"/>
              <a:t>endl</a:t>
            </a:r>
            <a:r>
              <a:rPr lang="en-US" sz="2400" dirty="0"/>
              <a:t>;</a:t>
            </a:r>
          </a:p>
          <a:p>
            <a:r>
              <a:rPr lang="en-US" sz="2400" dirty="0"/>
              <a:t>  </a:t>
            </a:r>
            <a:r>
              <a:rPr lang="en-US" sz="2400" dirty="0" err="1"/>
              <a:t>cout</a:t>
            </a:r>
            <a:r>
              <a:rPr lang="en-US" sz="2400" dirty="0"/>
              <a:t> &lt;&lt; </a:t>
            </a:r>
            <a:r>
              <a:rPr lang="en-US" sz="2400" dirty="0" err="1"/>
              <a:t>obj.c</a:t>
            </a:r>
            <a:r>
              <a:rPr lang="en-US" sz="2400" dirty="0"/>
              <a:t>;</a:t>
            </a:r>
          </a:p>
          <a:p>
            <a:r>
              <a:rPr lang="en-US" sz="2400" dirty="0"/>
              <a:t>} </a:t>
            </a:r>
          </a:p>
        </p:txBody>
      </p:sp>
    </p:spTree>
    <p:extLst>
      <p:ext uri="{BB962C8B-B14F-4D97-AF65-F5344CB8AC3E}">
        <p14:creationId xmlns:p14="http://schemas.microsoft.com/office/powerpoint/2010/main" val="10738953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321A5A2B-BC43-F846-850F-BD7991231602}"/>
              </a:ext>
            </a:extLst>
          </p:cNvPr>
          <p:cNvSpPr>
            <a:spLocks noGrp="1"/>
          </p:cNvSpPr>
          <p:nvPr>
            <p:ph type="subTitle" idx="1"/>
          </p:nvPr>
        </p:nvSpPr>
        <p:spPr>
          <a:xfrm>
            <a:off x="0" y="0"/>
            <a:ext cx="11983453" cy="6858000"/>
          </a:xfrm>
        </p:spPr>
        <p:txBody>
          <a:bodyPr>
            <a:normAutofit/>
          </a:bodyPr>
          <a:lstStyle/>
          <a:p>
            <a:pPr algn="l"/>
            <a:endParaRPr lang="en-US" dirty="0"/>
          </a:p>
        </p:txBody>
      </p:sp>
    </p:spTree>
    <p:extLst>
      <p:ext uri="{BB962C8B-B14F-4D97-AF65-F5344CB8AC3E}">
        <p14:creationId xmlns:p14="http://schemas.microsoft.com/office/powerpoint/2010/main" val="20753219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321A5A2B-BC43-F846-850F-BD7991231602}"/>
              </a:ext>
            </a:extLst>
          </p:cNvPr>
          <p:cNvSpPr>
            <a:spLocks noGrp="1"/>
          </p:cNvSpPr>
          <p:nvPr>
            <p:ph type="subTitle" idx="1"/>
          </p:nvPr>
        </p:nvSpPr>
        <p:spPr>
          <a:xfrm>
            <a:off x="332873" y="252663"/>
            <a:ext cx="11650580" cy="6448926"/>
          </a:xfrm>
        </p:spPr>
        <p:txBody>
          <a:bodyPr>
            <a:normAutofit/>
          </a:bodyPr>
          <a:lstStyle/>
          <a:p>
            <a:pPr algn="l"/>
            <a:r>
              <a:rPr lang="en-IN" sz="3200" dirty="0"/>
              <a:t>Inheritance is a process in which one object acquires all the properties and behaviours of its parent object automatically. </a:t>
            </a:r>
          </a:p>
          <a:p>
            <a:pPr algn="l"/>
            <a:r>
              <a:rPr lang="en-IN" sz="3200" dirty="0"/>
              <a:t>We can reuse, extend or modify the attributes and behaviours which are defined in other class.</a:t>
            </a:r>
          </a:p>
          <a:p>
            <a:pPr algn="l"/>
            <a:endParaRPr lang="en-IN" sz="3200" dirty="0"/>
          </a:p>
          <a:p>
            <a:pPr algn="l"/>
            <a:endParaRPr lang="en-US" sz="3200" dirty="0"/>
          </a:p>
        </p:txBody>
      </p:sp>
      <mc:AlternateContent xmlns:mc="http://schemas.openxmlformats.org/markup-compatibility/2006">
        <mc:Choice xmlns:am3d="http://schemas.microsoft.com/office/drawing/2017/model3d" Requires="am3d">
          <p:graphicFrame>
            <p:nvGraphicFramePr>
              <p:cNvPr id="9" name="3D Model 8" descr="Male Haakon 1">
                <a:extLst>
                  <a:ext uri="{FF2B5EF4-FFF2-40B4-BE49-F238E27FC236}">
                    <a16:creationId xmlns:a16="http://schemas.microsoft.com/office/drawing/2014/main" id="{EB925578-C2B7-CD4A-9B02-758A746FD3A4}"/>
                  </a:ext>
                </a:extLst>
              </p:cNvPr>
              <p:cNvGraphicFramePr/>
              <p:nvPr>
                <p:extLst>
                  <p:ext uri="{D42A27DB-BD31-4B8C-83A1-F6EECF244321}">
                    <p14:modId xmlns:p14="http://schemas.microsoft.com/office/powerpoint/2010/main" val="3686146025"/>
                  </p:ext>
                </p:extLst>
              </p:nvPr>
            </p:nvGraphicFramePr>
            <p:xfrm>
              <a:off x="697793" y="2528887"/>
              <a:ext cx="1716795" cy="3830979"/>
            </p:xfrm>
            <a:graphic>
              <a:graphicData uri="http://schemas.microsoft.com/office/drawing/2017/model3d">
                <am3d:model3d r:embed="rId2">
                  <am3d:spPr>
                    <a:xfrm>
                      <a:off x="0" y="0"/>
                      <a:ext cx="1716795" cy="3830979"/>
                    </a:xfrm>
                    <a:prstGeom prst="rect">
                      <a:avLst/>
                    </a:prstGeom>
                  </am3d:spPr>
                  <am3d:camera>
                    <am3d:pos x="0" y="0" z="52742249"/>
                    <am3d:up dx="0" dy="36000000" dz="0"/>
                    <am3d:lookAt x="0" y="0" z="0"/>
                    <am3d:perspective fov="2700000"/>
                  </am3d:camera>
                  <am3d:trans>
                    <am3d:meterPerModelUnit n="691452" d="1000000"/>
                    <am3d:preTrans dx="-210061" dy="-18232373" dz="-1107447"/>
                    <am3d:scale>
                      <am3d:sx n="1000000" d="1000000"/>
                      <am3d:sy n="1000000" d="1000000"/>
                      <am3d:sz n="1000000" d="1000000"/>
                    </am3d:scale>
                    <am3d:rot/>
                    <am3d:postTrans dx="0" dy="0" dz="0"/>
                  </am3d:trans>
                  <am3d:raster rName="Office3DRenderer" rVer="16.0.8326">
                    <am3d:blip r:embed="rId3"/>
                  </am3d:raster>
                  <am3d:objViewport viewportSz="430345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9" name="3D Model 8" descr="Male Haakon 1">
                <a:extLst>
                  <a:ext uri="{FF2B5EF4-FFF2-40B4-BE49-F238E27FC236}">
                    <a16:creationId xmlns:a16="http://schemas.microsoft.com/office/drawing/2014/main" id="{EB925578-C2B7-CD4A-9B02-758A746FD3A4}"/>
                  </a:ext>
                </a:extLst>
              </p:cNvPr>
              <p:cNvPicPr>
                <a:picLocks noGrp="1" noRot="1" noChangeAspect="1" noMove="1" noResize="1" noEditPoints="1" noAdjustHandles="1" noChangeArrowheads="1" noChangeShapeType="1" noCrop="1"/>
              </p:cNvPicPr>
              <p:nvPr/>
            </p:nvPicPr>
            <p:blipFill>
              <a:blip r:embed="rId3"/>
              <a:stretch>
                <a:fillRect/>
              </a:stretch>
            </p:blipFill>
            <p:spPr>
              <a:xfrm>
                <a:off x="697793" y="2528887"/>
                <a:ext cx="1716795" cy="3830979"/>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10" name="3D Model 9" descr="Male Bowling">
                <a:extLst>
                  <a:ext uri="{FF2B5EF4-FFF2-40B4-BE49-F238E27FC236}">
                    <a16:creationId xmlns:a16="http://schemas.microsoft.com/office/drawing/2014/main" id="{52709DCC-6A42-1648-A25D-A70903A04A72}"/>
                  </a:ext>
                </a:extLst>
              </p:cNvPr>
              <p:cNvGraphicFramePr>
                <a:graphicFrameLocks noChangeAspect="1"/>
              </p:cNvGraphicFramePr>
              <p:nvPr>
                <p:extLst>
                  <p:ext uri="{D42A27DB-BD31-4B8C-83A1-F6EECF244321}">
                    <p14:modId xmlns:p14="http://schemas.microsoft.com/office/powerpoint/2010/main" val="4189347959"/>
                  </p:ext>
                </p:extLst>
              </p:nvPr>
            </p:nvGraphicFramePr>
            <p:xfrm>
              <a:off x="3027512" y="2528887"/>
              <a:ext cx="3479500" cy="3803135"/>
            </p:xfrm>
            <a:graphic>
              <a:graphicData uri="http://schemas.microsoft.com/office/drawing/2017/model3d">
                <am3d:model3d r:embed="rId4">
                  <am3d:spPr>
                    <a:xfrm>
                      <a:off x="0" y="0"/>
                      <a:ext cx="3479500" cy="3803135"/>
                    </a:xfrm>
                    <a:prstGeom prst="rect">
                      <a:avLst/>
                    </a:prstGeom>
                  </am3d:spPr>
                  <am3d:camera>
                    <am3d:pos x="0" y="0" z="65912960"/>
                    <am3d:up dx="0" dy="36000000" dz="0"/>
                    <am3d:lookAt x="0" y="0" z="0"/>
                    <am3d:perspective fov="2700000"/>
                  </am3d:camera>
                  <am3d:trans>
                    <am3d:meterPerModelUnit n="664337" d="1000000"/>
                    <am3d:preTrans dx="0" dy="-17999994" dz="600081"/>
                    <am3d:scale>
                      <am3d:sx n="1000000" d="1000000"/>
                      <am3d:sy n="1000000" d="1000000"/>
                      <am3d:sz n="1000000" d="1000000"/>
                    </am3d:scale>
                    <am3d:rot/>
                    <am3d:postTrans dx="0" dy="0" dz="0"/>
                  </am3d:trans>
                  <am3d:raster rName="Office3DRenderer" rVer="16.0.8326">
                    <am3d:blip r:embed="rId5"/>
                  </am3d:raster>
                  <am3d:objViewport viewportSz="536313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0" name="3D Model 9" descr="Male Bowling">
                <a:extLst>
                  <a:ext uri="{FF2B5EF4-FFF2-40B4-BE49-F238E27FC236}">
                    <a16:creationId xmlns:a16="http://schemas.microsoft.com/office/drawing/2014/main" id="{52709DCC-6A42-1648-A25D-A70903A04A72}"/>
                  </a:ext>
                </a:extLst>
              </p:cNvPr>
              <p:cNvPicPr>
                <a:picLocks noGrp="1" noRot="1" noChangeAspect="1" noMove="1" noResize="1" noEditPoints="1" noAdjustHandles="1" noChangeArrowheads="1" noChangeShapeType="1" noCrop="1"/>
              </p:cNvPicPr>
              <p:nvPr/>
            </p:nvPicPr>
            <p:blipFill>
              <a:blip r:embed="rId5"/>
              <a:stretch>
                <a:fillRect/>
              </a:stretch>
            </p:blipFill>
            <p:spPr>
              <a:xfrm>
                <a:off x="3027512" y="2528887"/>
                <a:ext cx="3479500" cy="3803135"/>
              </a:xfrm>
              <a:prstGeom prst="rect">
                <a:avLst/>
              </a:prstGeom>
            </p:spPr>
          </p:pic>
        </mc:Fallback>
      </mc:AlternateContent>
    </p:spTree>
    <p:extLst>
      <p:ext uri="{BB962C8B-B14F-4D97-AF65-F5344CB8AC3E}">
        <p14:creationId xmlns:p14="http://schemas.microsoft.com/office/powerpoint/2010/main" val="2760234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321A5A2B-BC43-F846-850F-BD7991231602}"/>
              </a:ext>
            </a:extLst>
          </p:cNvPr>
          <p:cNvSpPr>
            <a:spLocks noGrp="1"/>
          </p:cNvSpPr>
          <p:nvPr>
            <p:ph type="subTitle" idx="1"/>
          </p:nvPr>
        </p:nvSpPr>
        <p:spPr>
          <a:xfrm>
            <a:off x="332873" y="252662"/>
            <a:ext cx="11650580" cy="6436895"/>
          </a:xfrm>
        </p:spPr>
        <p:txBody>
          <a:bodyPr>
            <a:normAutofit/>
          </a:bodyPr>
          <a:lstStyle/>
          <a:p>
            <a:pPr algn="l"/>
            <a:endParaRPr lang="en-US" sz="2800" dirty="0"/>
          </a:p>
          <a:p>
            <a:pPr algn="l"/>
            <a:endParaRPr lang="en-US" sz="2800" dirty="0"/>
          </a:p>
          <a:p>
            <a:pPr algn="l"/>
            <a:endParaRPr lang="en-US" sz="2800" dirty="0"/>
          </a:p>
          <a:p>
            <a:pPr algn="l"/>
            <a:endParaRPr lang="en-US" sz="2800" dirty="0"/>
          </a:p>
          <a:p>
            <a:pPr algn="l"/>
            <a:endParaRPr lang="en-US" sz="2800" dirty="0"/>
          </a:p>
          <a:p>
            <a:pPr algn="l"/>
            <a:endParaRPr lang="en-US" sz="2800" dirty="0"/>
          </a:p>
          <a:p>
            <a:pPr algn="l"/>
            <a:endParaRPr lang="en-US" sz="2800" dirty="0"/>
          </a:p>
          <a:p>
            <a:pPr algn="l"/>
            <a:r>
              <a:rPr lang="en-IN" sz="2800" dirty="0"/>
              <a:t>The class which inherits the members of another class is called derived class The class whose members are inherited is called base class. </a:t>
            </a:r>
          </a:p>
          <a:p>
            <a:pPr algn="l"/>
            <a:endParaRPr lang="en-US" sz="2800" dirty="0"/>
          </a:p>
        </p:txBody>
      </p:sp>
      <p:sp>
        <p:nvSpPr>
          <p:cNvPr id="2" name="Rectangle 1">
            <a:extLst>
              <a:ext uri="{FF2B5EF4-FFF2-40B4-BE49-F238E27FC236}">
                <a16:creationId xmlns:a16="http://schemas.microsoft.com/office/drawing/2014/main" id="{4ED65323-F22D-5942-AEE7-DC00C0E7EA00}"/>
              </a:ext>
            </a:extLst>
          </p:cNvPr>
          <p:cNvSpPr/>
          <p:nvPr/>
        </p:nvSpPr>
        <p:spPr>
          <a:xfrm>
            <a:off x="681789" y="625642"/>
            <a:ext cx="2550695" cy="28274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BASE CLASS</a:t>
            </a:r>
          </a:p>
          <a:p>
            <a:pPr algn="ctr"/>
            <a:r>
              <a:rPr lang="en-US" sz="2400" dirty="0"/>
              <a:t>A=100</a:t>
            </a:r>
          </a:p>
        </p:txBody>
      </p:sp>
      <p:sp>
        <p:nvSpPr>
          <p:cNvPr id="5" name="Rectangle 4">
            <a:extLst>
              <a:ext uri="{FF2B5EF4-FFF2-40B4-BE49-F238E27FC236}">
                <a16:creationId xmlns:a16="http://schemas.microsoft.com/office/drawing/2014/main" id="{3719D68B-C82F-0948-A106-EB8472615292}"/>
              </a:ext>
            </a:extLst>
          </p:cNvPr>
          <p:cNvSpPr/>
          <p:nvPr/>
        </p:nvSpPr>
        <p:spPr>
          <a:xfrm>
            <a:off x="5787189" y="601579"/>
            <a:ext cx="2743200" cy="28514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DERIVED CLASS</a:t>
            </a:r>
          </a:p>
          <a:p>
            <a:pPr algn="ctr"/>
            <a:r>
              <a:rPr lang="en-US" sz="2400" dirty="0"/>
              <a:t>A=100</a:t>
            </a:r>
          </a:p>
          <a:p>
            <a:pPr algn="ctr"/>
            <a:r>
              <a:rPr lang="en-US" sz="2400" dirty="0"/>
              <a:t>B =200</a:t>
            </a:r>
          </a:p>
        </p:txBody>
      </p:sp>
      <p:sp>
        <p:nvSpPr>
          <p:cNvPr id="6" name="Right Arrow 5">
            <a:extLst>
              <a:ext uri="{FF2B5EF4-FFF2-40B4-BE49-F238E27FC236}">
                <a16:creationId xmlns:a16="http://schemas.microsoft.com/office/drawing/2014/main" id="{C959F627-31D6-C64D-BD5A-36802EB64F1E}"/>
              </a:ext>
            </a:extLst>
          </p:cNvPr>
          <p:cNvSpPr/>
          <p:nvPr/>
        </p:nvSpPr>
        <p:spPr>
          <a:xfrm>
            <a:off x="3232484" y="1645318"/>
            <a:ext cx="2514600" cy="78806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777637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321A5A2B-BC43-F846-850F-BD7991231602}"/>
              </a:ext>
            </a:extLst>
          </p:cNvPr>
          <p:cNvSpPr>
            <a:spLocks noGrp="1"/>
          </p:cNvSpPr>
          <p:nvPr>
            <p:ph type="subTitle" idx="1"/>
          </p:nvPr>
        </p:nvSpPr>
        <p:spPr>
          <a:xfrm>
            <a:off x="332873" y="252662"/>
            <a:ext cx="11650580" cy="6436895"/>
          </a:xfrm>
        </p:spPr>
        <p:txBody>
          <a:bodyPr>
            <a:normAutofit fontScale="92500" lnSpcReduction="20000"/>
          </a:bodyPr>
          <a:lstStyle/>
          <a:p>
            <a:pPr algn="l"/>
            <a:r>
              <a:rPr lang="en-US" sz="2800" dirty="0"/>
              <a:t> class </a:t>
            </a:r>
            <a:r>
              <a:rPr lang="en-US" sz="2800" dirty="0" err="1"/>
              <a:t>derived_class_name</a:t>
            </a:r>
            <a:r>
              <a:rPr lang="en-US" sz="2800" dirty="0"/>
              <a:t> :: visibility-mode </a:t>
            </a:r>
            <a:r>
              <a:rPr lang="en-US" sz="2800" dirty="0" err="1"/>
              <a:t>base_class_name</a:t>
            </a:r>
            <a:r>
              <a:rPr lang="en-US" sz="2800" dirty="0"/>
              <a:t>  </a:t>
            </a:r>
          </a:p>
          <a:p>
            <a:pPr algn="l"/>
            <a:r>
              <a:rPr lang="en-US" sz="2800" dirty="0"/>
              <a:t>    {  </a:t>
            </a:r>
          </a:p>
          <a:p>
            <a:pPr algn="l"/>
            <a:r>
              <a:rPr lang="en-US" sz="2800" dirty="0"/>
              <a:t>        // body of the derived class.  </a:t>
            </a:r>
          </a:p>
          <a:p>
            <a:pPr algn="l"/>
            <a:r>
              <a:rPr lang="en-US" sz="2800" dirty="0"/>
              <a:t>    } </a:t>
            </a:r>
          </a:p>
          <a:p>
            <a:pPr algn="l"/>
            <a:endParaRPr lang="en-US" sz="2800" dirty="0"/>
          </a:p>
          <a:p>
            <a:pPr algn="just"/>
            <a:r>
              <a:rPr lang="en-IN" sz="3200" dirty="0"/>
              <a:t>When the base class is privately inherited by the derived class, public members of the base class becomes the private members of the derived class. Therefore, the public members of the base class are not accessible by the objects of the derived class only by the member functions of the derived class.</a:t>
            </a:r>
          </a:p>
          <a:p>
            <a:pPr algn="just"/>
            <a:r>
              <a:rPr lang="en-IN" sz="3200" dirty="0"/>
              <a:t>When the base class is publicly inherited by the derived class, public members of the base class also become the public members of the derived class. Therefore, the public members of the base class are accessible by the objects of the derived class as well as by the member functions of the base class.</a:t>
            </a:r>
          </a:p>
          <a:p>
            <a:pPr algn="l"/>
            <a:endParaRPr lang="en-US" sz="2800" dirty="0"/>
          </a:p>
        </p:txBody>
      </p:sp>
    </p:spTree>
    <p:extLst>
      <p:ext uri="{BB962C8B-B14F-4D97-AF65-F5344CB8AC3E}">
        <p14:creationId xmlns:p14="http://schemas.microsoft.com/office/powerpoint/2010/main" val="1233807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321A5A2B-BC43-F846-850F-BD7991231602}"/>
              </a:ext>
            </a:extLst>
          </p:cNvPr>
          <p:cNvSpPr>
            <a:spLocks noGrp="1"/>
          </p:cNvSpPr>
          <p:nvPr>
            <p:ph type="subTitle" idx="1"/>
          </p:nvPr>
        </p:nvSpPr>
        <p:spPr>
          <a:xfrm>
            <a:off x="332873" y="252662"/>
            <a:ext cx="11650580" cy="6436895"/>
          </a:xfrm>
        </p:spPr>
        <p:txBody>
          <a:bodyPr>
            <a:normAutofit/>
          </a:bodyPr>
          <a:lstStyle/>
          <a:p>
            <a:pPr algn="l"/>
            <a:r>
              <a:rPr lang="en-US" sz="2800" dirty="0"/>
              <a:t> Note:</a:t>
            </a:r>
          </a:p>
          <a:p>
            <a:pPr algn="l"/>
            <a:r>
              <a:rPr lang="en-US" sz="2800" dirty="0"/>
              <a:t> In C++, the default mode of visibility is private.</a:t>
            </a:r>
          </a:p>
          <a:p>
            <a:pPr algn="l"/>
            <a:r>
              <a:rPr lang="en-US" sz="2800" dirty="0"/>
              <a:t> The private members of the base class are never inherited.</a:t>
            </a:r>
          </a:p>
          <a:p>
            <a:pPr algn="l"/>
            <a:endParaRPr lang="en-US" sz="2800" dirty="0"/>
          </a:p>
          <a:p>
            <a:pPr algn="l"/>
            <a:r>
              <a:rPr lang="en-IN" sz="2800" b="1" dirty="0"/>
              <a:t>Single Inheritance</a:t>
            </a:r>
          </a:p>
          <a:p>
            <a:pPr algn="l"/>
            <a:r>
              <a:rPr lang="en-IN" sz="2800" dirty="0"/>
              <a:t>Single inheritance is defined as the inheritance in which a derived class is inherited from the only one base class.</a:t>
            </a:r>
          </a:p>
          <a:p>
            <a:pPr algn="l"/>
            <a:endParaRPr lang="en-IN" sz="2800" dirty="0"/>
          </a:p>
          <a:p>
            <a:pPr algn="l"/>
            <a:endParaRPr lang="en-US" sz="2800" dirty="0"/>
          </a:p>
          <a:p>
            <a:pPr algn="l"/>
            <a:endParaRPr lang="en-US" sz="2800" dirty="0"/>
          </a:p>
        </p:txBody>
      </p:sp>
      <p:sp>
        <p:nvSpPr>
          <p:cNvPr id="2" name="Rectangle 1">
            <a:extLst>
              <a:ext uri="{FF2B5EF4-FFF2-40B4-BE49-F238E27FC236}">
                <a16:creationId xmlns:a16="http://schemas.microsoft.com/office/drawing/2014/main" id="{CF77F126-7839-E44B-B260-201AD1E99E4C}"/>
              </a:ext>
            </a:extLst>
          </p:cNvPr>
          <p:cNvSpPr/>
          <p:nvPr/>
        </p:nvSpPr>
        <p:spPr>
          <a:xfrm>
            <a:off x="916530" y="4114800"/>
            <a:ext cx="2128837" cy="19859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LPU</a:t>
            </a:r>
          </a:p>
        </p:txBody>
      </p:sp>
      <p:sp>
        <p:nvSpPr>
          <p:cNvPr id="4" name="Rectangle 3">
            <a:extLst>
              <a:ext uri="{FF2B5EF4-FFF2-40B4-BE49-F238E27FC236}">
                <a16:creationId xmlns:a16="http://schemas.microsoft.com/office/drawing/2014/main" id="{8EBC918C-0EF9-3644-B3E3-9FB528D4838C}"/>
              </a:ext>
            </a:extLst>
          </p:cNvPr>
          <p:cNvSpPr/>
          <p:nvPr/>
        </p:nvSpPr>
        <p:spPr>
          <a:xfrm>
            <a:off x="4929188" y="4114800"/>
            <a:ext cx="2214562" cy="19859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t>MCA</a:t>
            </a:r>
          </a:p>
        </p:txBody>
      </p:sp>
      <p:sp>
        <p:nvSpPr>
          <p:cNvPr id="5" name="Right Arrow 4">
            <a:extLst>
              <a:ext uri="{FF2B5EF4-FFF2-40B4-BE49-F238E27FC236}">
                <a16:creationId xmlns:a16="http://schemas.microsoft.com/office/drawing/2014/main" id="{830836A0-F1FC-4741-B072-E2D7A91A6111}"/>
              </a:ext>
            </a:extLst>
          </p:cNvPr>
          <p:cNvSpPr/>
          <p:nvPr/>
        </p:nvSpPr>
        <p:spPr>
          <a:xfrm>
            <a:off x="3086100" y="4557713"/>
            <a:ext cx="1843088" cy="101441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Single inheritance</a:t>
            </a:r>
          </a:p>
        </p:txBody>
      </p:sp>
    </p:spTree>
    <p:extLst>
      <p:ext uri="{BB962C8B-B14F-4D97-AF65-F5344CB8AC3E}">
        <p14:creationId xmlns:p14="http://schemas.microsoft.com/office/powerpoint/2010/main" val="28906704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321A5A2B-BC43-F846-850F-BD7991231602}"/>
              </a:ext>
            </a:extLst>
          </p:cNvPr>
          <p:cNvSpPr>
            <a:spLocks noGrp="1"/>
          </p:cNvSpPr>
          <p:nvPr>
            <p:ph type="subTitle" idx="1"/>
          </p:nvPr>
        </p:nvSpPr>
        <p:spPr>
          <a:xfrm>
            <a:off x="0" y="0"/>
            <a:ext cx="11983453" cy="6858000"/>
          </a:xfrm>
        </p:spPr>
        <p:txBody>
          <a:bodyPr>
            <a:normAutofit lnSpcReduction="10000"/>
          </a:bodyPr>
          <a:lstStyle/>
          <a:p>
            <a:pPr algn="l"/>
            <a:r>
              <a:rPr lang="en-US" dirty="0"/>
              <a:t>class </a:t>
            </a:r>
            <a:r>
              <a:rPr lang="en-US" dirty="0" err="1"/>
              <a:t>lpu</a:t>
            </a:r>
            <a:r>
              <a:rPr lang="en-US" dirty="0"/>
              <a:t> {</a:t>
            </a:r>
          </a:p>
          <a:p>
            <a:pPr algn="l"/>
            <a:r>
              <a:rPr lang="en-US" dirty="0"/>
              <a:t>  public:</a:t>
            </a:r>
          </a:p>
          <a:p>
            <a:pPr algn="l"/>
            <a:r>
              <a:rPr lang="en-US" dirty="0"/>
              <a:t>    int a = 100;</a:t>
            </a:r>
          </a:p>
          <a:p>
            <a:pPr algn="l"/>
            <a:r>
              <a:rPr lang="en-US" dirty="0"/>
              <a:t>    void </a:t>
            </a:r>
            <a:r>
              <a:rPr lang="en-US" dirty="0" err="1"/>
              <a:t>disp</a:t>
            </a:r>
            <a:r>
              <a:rPr lang="en-US" dirty="0"/>
              <a:t>() {</a:t>
            </a:r>
          </a:p>
          <a:p>
            <a:pPr algn="l"/>
            <a:r>
              <a:rPr lang="en-US" dirty="0"/>
              <a:t>      </a:t>
            </a:r>
            <a:r>
              <a:rPr lang="en-US" dirty="0" err="1"/>
              <a:t>cout</a:t>
            </a:r>
            <a:r>
              <a:rPr lang="en-US" dirty="0"/>
              <a:t> &lt;&lt; "welcome to </a:t>
            </a:r>
            <a:r>
              <a:rPr lang="en-US" dirty="0" err="1"/>
              <a:t>lpu</a:t>
            </a:r>
            <a:r>
              <a:rPr lang="en-US" dirty="0"/>
              <a:t>  \n" ;</a:t>
            </a:r>
          </a:p>
          <a:p>
            <a:pPr algn="l"/>
            <a:r>
              <a:rPr lang="en-US" dirty="0"/>
              <a:t>    }</a:t>
            </a:r>
          </a:p>
          <a:p>
            <a:pPr algn="l"/>
            <a:r>
              <a:rPr lang="en-US" dirty="0"/>
              <a:t>};</a:t>
            </a:r>
          </a:p>
          <a:p>
            <a:pPr algn="l"/>
            <a:r>
              <a:rPr lang="en-US" dirty="0"/>
              <a:t>class </a:t>
            </a:r>
            <a:r>
              <a:rPr lang="en-US" dirty="0" err="1"/>
              <a:t>mca</a:t>
            </a:r>
            <a:r>
              <a:rPr lang="en-US" dirty="0"/>
              <a:t>: public </a:t>
            </a:r>
            <a:r>
              <a:rPr lang="en-US" dirty="0" err="1"/>
              <a:t>lpu</a:t>
            </a:r>
            <a:r>
              <a:rPr lang="en-US" dirty="0"/>
              <a:t> {</a:t>
            </a:r>
          </a:p>
          <a:p>
            <a:pPr algn="l"/>
            <a:r>
              <a:rPr lang="en-US" dirty="0"/>
              <a:t>  public:</a:t>
            </a:r>
          </a:p>
          <a:p>
            <a:pPr algn="l"/>
            <a:r>
              <a:rPr lang="en-US" dirty="0"/>
              <a:t>    int b=200 ;</a:t>
            </a:r>
          </a:p>
          <a:p>
            <a:pPr algn="l"/>
            <a:r>
              <a:rPr lang="en-US" dirty="0"/>
              <a:t>};</a:t>
            </a:r>
          </a:p>
          <a:p>
            <a:pPr algn="l"/>
            <a:r>
              <a:rPr lang="en-US" dirty="0"/>
              <a:t>int main() {</a:t>
            </a:r>
          </a:p>
          <a:p>
            <a:pPr algn="l"/>
            <a:r>
              <a:rPr lang="en-US" dirty="0"/>
              <a:t>  </a:t>
            </a:r>
            <a:r>
              <a:rPr lang="en-US" dirty="0" err="1"/>
              <a:t>mca</a:t>
            </a:r>
            <a:r>
              <a:rPr lang="en-US" dirty="0"/>
              <a:t> obj;</a:t>
            </a:r>
          </a:p>
          <a:p>
            <a:pPr algn="l"/>
            <a:r>
              <a:rPr lang="en-US" dirty="0"/>
              <a:t>  </a:t>
            </a:r>
            <a:r>
              <a:rPr lang="en-US" dirty="0" err="1"/>
              <a:t>obj.disp</a:t>
            </a:r>
            <a:r>
              <a:rPr lang="en-US" dirty="0"/>
              <a:t>();</a:t>
            </a:r>
          </a:p>
          <a:p>
            <a:pPr algn="l"/>
            <a:r>
              <a:rPr lang="en-US" dirty="0"/>
              <a:t>  </a:t>
            </a:r>
            <a:r>
              <a:rPr lang="en-US" dirty="0" err="1"/>
              <a:t>cout</a:t>
            </a:r>
            <a:r>
              <a:rPr lang="en-US" dirty="0"/>
              <a:t> &lt;&lt; </a:t>
            </a:r>
            <a:r>
              <a:rPr lang="en-US" dirty="0" err="1"/>
              <a:t>obj.a</a:t>
            </a:r>
            <a:r>
              <a:rPr lang="en-US" dirty="0"/>
              <a:t>&lt;&lt;</a:t>
            </a:r>
            <a:r>
              <a:rPr lang="en-US" dirty="0" err="1"/>
              <a:t>endl</a:t>
            </a:r>
            <a:r>
              <a:rPr lang="en-US" dirty="0"/>
              <a:t>;</a:t>
            </a:r>
          </a:p>
          <a:p>
            <a:pPr algn="l"/>
            <a:r>
              <a:rPr lang="en-US" dirty="0"/>
              <a:t>  </a:t>
            </a:r>
            <a:r>
              <a:rPr lang="en-US" dirty="0" err="1"/>
              <a:t>cout</a:t>
            </a:r>
            <a:r>
              <a:rPr lang="en-US" dirty="0"/>
              <a:t> &lt;&lt; </a:t>
            </a:r>
            <a:r>
              <a:rPr lang="en-US" dirty="0" err="1"/>
              <a:t>obj.b</a:t>
            </a:r>
            <a:r>
              <a:rPr lang="en-US" dirty="0"/>
              <a:t>;</a:t>
            </a:r>
          </a:p>
          <a:p>
            <a:pPr algn="l"/>
            <a:r>
              <a:rPr lang="en-US" dirty="0"/>
              <a:t>} </a:t>
            </a:r>
          </a:p>
        </p:txBody>
      </p:sp>
    </p:spTree>
    <p:extLst>
      <p:ext uri="{BB962C8B-B14F-4D97-AF65-F5344CB8AC3E}">
        <p14:creationId xmlns:p14="http://schemas.microsoft.com/office/powerpoint/2010/main" val="32648213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321A5A2B-BC43-F846-850F-BD7991231602}"/>
              </a:ext>
            </a:extLst>
          </p:cNvPr>
          <p:cNvSpPr>
            <a:spLocks noGrp="1"/>
          </p:cNvSpPr>
          <p:nvPr>
            <p:ph type="subTitle" idx="1"/>
          </p:nvPr>
        </p:nvSpPr>
        <p:spPr>
          <a:xfrm>
            <a:off x="0" y="0"/>
            <a:ext cx="11983453" cy="6858000"/>
          </a:xfrm>
        </p:spPr>
        <p:txBody>
          <a:bodyPr>
            <a:normAutofit fontScale="92500" lnSpcReduction="10000"/>
          </a:bodyPr>
          <a:lstStyle/>
          <a:p>
            <a:pPr algn="l"/>
            <a:r>
              <a:rPr lang="en-US" sz="3200" b="1" dirty="0"/>
              <a:t>Multilevel </a:t>
            </a:r>
            <a:r>
              <a:rPr lang="en-IN" sz="3200" b="1" dirty="0"/>
              <a:t>inheritance</a:t>
            </a:r>
            <a:r>
              <a:rPr lang="en-IN" sz="3200" dirty="0"/>
              <a:t> is a process of deriving a class from another derived class.</a:t>
            </a:r>
          </a:p>
          <a:p>
            <a:pPr algn="l"/>
            <a:endParaRPr lang="en-US" sz="3200" dirty="0"/>
          </a:p>
          <a:p>
            <a:pPr algn="l"/>
            <a:endParaRPr lang="en-US" sz="3200" dirty="0"/>
          </a:p>
          <a:p>
            <a:pPr algn="l"/>
            <a:endParaRPr lang="en-US" sz="3200" dirty="0"/>
          </a:p>
          <a:p>
            <a:pPr algn="l"/>
            <a:endParaRPr lang="en-US" sz="3200" dirty="0"/>
          </a:p>
          <a:p>
            <a:pPr algn="l"/>
            <a:endParaRPr lang="en-US" sz="3200" dirty="0"/>
          </a:p>
          <a:p>
            <a:pPr algn="l"/>
            <a:endParaRPr lang="en-US" sz="3200" dirty="0"/>
          </a:p>
          <a:p>
            <a:pPr algn="l"/>
            <a:endParaRPr lang="en-US" sz="3200" dirty="0"/>
          </a:p>
          <a:p>
            <a:pPr algn="l"/>
            <a:r>
              <a:rPr lang="en-IN" sz="3200" dirty="0"/>
              <a:t>When one class inherits another class which is further inherited by another class, it is known as multi level inheritance</a:t>
            </a:r>
          </a:p>
          <a:p>
            <a:pPr algn="l"/>
            <a:r>
              <a:rPr lang="en-IN" sz="3200" dirty="0"/>
              <a:t> Inheritance is transitive so the last derived class acquires all the members of all its base classes.</a:t>
            </a:r>
            <a:endParaRPr lang="en-US" sz="3200" dirty="0"/>
          </a:p>
        </p:txBody>
      </p:sp>
      <p:sp>
        <p:nvSpPr>
          <p:cNvPr id="2" name="Rectangle 1">
            <a:extLst>
              <a:ext uri="{FF2B5EF4-FFF2-40B4-BE49-F238E27FC236}">
                <a16:creationId xmlns:a16="http://schemas.microsoft.com/office/drawing/2014/main" id="{67780408-8AF1-9243-8C48-90CEEEFFEDC8}"/>
              </a:ext>
            </a:extLst>
          </p:cNvPr>
          <p:cNvSpPr/>
          <p:nvPr/>
        </p:nvSpPr>
        <p:spPr>
          <a:xfrm>
            <a:off x="242888" y="1500188"/>
            <a:ext cx="1657350" cy="27146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LPU</a:t>
            </a:r>
          </a:p>
        </p:txBody>
      </p:sp>
      <p:sp>
        <p:nvSpPr>
          <p:cNvPr id="4" name="Rectangle 3">
            <a:extLst>
              <a:ext uri="{FF2B5EF4-FFF2-40B4-BE49-F238E27FC236}">
                <a16:creationId xmlns:a16="http://schemas.microsoft.com/office/drawing/2014/main" id="{03A239CB-7CEA-CF47-961C-E4D4C32C8EC7}"/>
              </a:ext>
            </a:extLst>
          </p:cNvPr>
          <p:cNvSpPr/>
          <p:nvPr/>
        </p:nvSpPr>
        <p:spPr>
          <a:xfrm>
            <a:off x="3259931" y="1514471"/>
            <a:ext cx="1657350" cy="27146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CS</a:t>
            </a:r>
          </a:p>
        </p:txBody>
      </p:sp>
      <p:sp>
        <p:nvSpPr>
          <p:cNvPr id="5" name="Rectangle 4">
            <a:extLst>
              <a:ext uri="{FF2B5EF4-FFF2-40B4-BE49-F238E27FC236}">
                <a16:creationId xmlns:a16="http://schemas.microsoft.com/office/drawing/2014/main" id="{54EF4E75-4ECE-CA4D-93B5-2B1995839E67}"/>
              </a:ext>
            </a:extLst>
          </p:cNvPr>
          <p:cNvSpPr/>
          <p:nvPr/>
        </p:nvSpPr>
        <p:spPr>
          <a:xfrm>
            <a:off x="6276974" y="1514471"/>
            <a:ext cx="1657350" cy="27146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MCA</a:t>
            </a:r>
          </a:p>
        </p:txBody>
      </p:sp>
      <p:sp>
        <p:nvSpPr>
          <p:cNvPr id="6" name="Right Arrow 5">
            <a:extLst>
              <a:ext uri="{FF2B5EF4-FFF2-40B4-BE49-F238E27FC236}">
                <a16:creationId xmlns:a16="http://schemas.microsoft.com/office/drawing/2014/main" id="{3D3012D3-C9EB-574F-874C-8F506CB337CB}"/>
              </a:ext>
            </a:extLst>
          </p:cNvPr>
          <p:cNvSpPr/>
          <p:nvPr/>
        </p:nvSpPr>
        <p:spPr>
          <a:xfrm>
            <a:off x="1885263" y="2578891"/>
            <a:ext cx="1359693" cy="55721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Arrow 6">
            <a:extLst>
              <a:ext uri="{FF2B5EF4-FFF2-40B4-BE49-F238E27FC236}">
                <a16:creationId xmlns:a16="http://schemas.microsoft.com/office/drawing/2014/main" id="{06107281-C5E6-D042-B7DE-E4873CDD8B12}"/>
              </a:ext>
            </a:extLst>
          </p:cNvPr>
          <p:cNvSpPr/>
          <p:nvPr/>
        </p:nvSpPr>
        <p:spPr>
          <a:xfrm>
            <a:off x="4932256" y="2578890"/>
            <a:ext cx="1359693" cy="55721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476937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11726F2-264E-8F42-A2A6-56EA350D4A8E}"/>
              </a:ext>
            </a:extLst>
          </p:cNvPr>
          <p:cNvSpPr txBox="1"/>
          <p:nvPr/>
        </p:nvSpPr>
        <p:spPr>
          <a:xfrm>
            <a:off x="393279" y="214313"/>
            <a:ext cx="3563352" cy="6172200"/>
          </a:xfrm>
          <a:prstGeom prst="rect">
            <a:avLst/>
          </a:prstGeom>
          <a:noFill/>
        </p:spPr>
        <p:txBody>
          <a:bodyPr wrap="square" rtlCol="0">
            <a:spAutoFit/>
          </a:bodyPr>
          <a:lstStyle/>
          <a:p>
            <a:endParaRPr lang="en-US" dirty="0"/>
          </a:p>
        </p:txBody>
      </p:sp>
      <p:sp>
        <p:nvSpPr>
          <p:cNvPr id="5" name="TextBox 4">
            <a:extLst>
              <a:ext uri="{FF2B5EF4-FFF2-40B4-BE49-F238E27FC236}">
                <a16:creationId xmlns:a16="http://schemas.microsoft.com/office/drawing/2014/main" id="{8E10E55F-2C17-8E42-95B7-C0A2EAAE9F50}"/>
              </a:ext>
            </a:extLst>
          </p:cNvPr>
          <p:cNvSpPr txBox="1"/>
          <p:nvPr/>
        </p:nvSpPr>
        <p:spPr>
          <a:xfrm>
            <a:off x="393279" y="214313"/>
            <a:ext cx="3563352" cy="6172200"/>
          </a:xfrm>
          <a:prstGeom prst="rect">
            <a:avLst/>
          </a:prstGeom>
          <a:noFill/>
        </p:spPr>
        <p:txBody>
          <a:bodyPr wrap="square" rtlCol="0">
            <a:spAutoFit/>
          </a:bodyPr>
          <a:lstStyle/>
          <a:p>
            <a:endParaRPr lang="en-US" dirty="0"/>
          </a:p>
        </p:txBody>
      </p:sp>
      <p:sp>
        <p:nvSpPr>
          <p:cNvPr id="6" name="TextBox 5">
            <a:extLst>
              <a:ext uri="{FF2B5EF4-FFF2-40B4-BE49-F238E27FC236}">
                <a16:creationId xmlns:a16="http://schemas.microsoft.com/office/drawing/2014/main" id="{EA098C5F-0137-6741-AEA2-54868A0B50A0}"/>
              </a:ext>
            </a:extLst>
          </p:cNvPr>
          <p:cNvSpPr txBox="1"/>
          <p:nvPr/>
        </p:nvSpPr>
        <p:spPr>
          <a:xfrm>
            <a:off x="502816" y="298967"/>
            <a:ext cx="3563352" cy="6555641"/>
          </a:xfrm>
          <a:prstGeom prst="rect">
            <a:avLst/>
          </a:prstGeom>
          <a:noFill/>
        </p:spPr>
        <p:txBody>
          <a:bodyPr wrap="square" rtlCol="0">
            <a:spAutoFit/>
          </a:bodyPr>
          <a:lstStyle/>
          <a:p>
            <a:r>
              <a:rPr lang="en-US" sz="2800" dirty="0"/>
              <a:t>#include&lt;iostream&gt;</a:t>
            </a:r>
          </a:p>
          <a:p>
            <a:r>
              <a:rPr lang="en-US" sz="2800" dirty="0"/>
              <a:t>using namespace std;</a:t>
            </a:r>
          </a:p>
          <a:p>
            <a:r>
              <a:rPr lang="en-US" sz="2800" dirty="0"/>
              <a:t>class </a:t>
            </a:r>
            <a:r>
              <a:rPr lang="en-US" sz="2800" dirty="0" err="1"/>
              <a:t>lpu</a:t>
            </a:r>
            <a:r>
              <a:rPr lang="en-US" sz="2800" dirty="0"/>
              <a:t> {</a:t>
            </a:r>
          </a:p>
          <a:p>
            <a:r>
              <a:rPr lang="en-US" sz="2800" dirty="0"/>
              <a:t>  public:</a:t>
            </a:r>
          </a:p>
          <a:p>
            <a:r>
              <a:rPr lang="en-US" sz="2800" dirty="0"/>
              <a:t>    int a = 100;</a:t>
            </a:r>
          </a:p>
          <a:p>
            <a:r>
              <a:rPr lang="en-US" sz="2800" dirty="0"/>
              <a:t>    void </a:t>
            </a:r>
            <a:r>
              <a:rPr lang="en-US" sz="2800" dirty="0" err="1"/>
              <a:t>disp</a:t>
            </a:r>
            <a:r>
              <a:rPr lang="en-US" sz="2800" dirty="0"/>
              <a:t>() {</a:t>
            </a:r>
          </a:p>
          <a:p>
            <a:r>
              <a:rPr lang="en-US" sz="2800" dirty="0"/>
              <a:t>      </a:t>
            </a:r>
            <a:r>
              <a:rPr lang="en-US" sz="2800" dirty="0" err="1"/>
              <a:t>cout</a:t>
            </a:r>
            <a:r>
              <a:rPr lang="en-US" sz="2800" dirty="0"/>
              <a:t> &lt;&lt; "welcome to </a:t>
            </a:r>
            <a:r>
              <a:rPr lang="en-US" sz="2800" dirty="0" err="1"/>
              <a:t>lpu</a:t>
            </a:r>
            <a:r>
              <a:rPr lang="en-US" sz="2800" dirty="0"/>
              <a:t>  \n" ;</a:t>
            </a:r>
          </a:p>
          <a:p>
            <a:r>
              <a:rPr lang="en-US" sz="2800" dirty="0"/>
              <a:t>    }</a:t>
            </a:r>
          </a:p>
          <a:p>
            <a:r>
              <a:rPr lang="en-US" sz="2800" dirty="0"/>
              <a:t>};</a:t>
            </a:r>
          </a:p>
          <a:p>
            <a:endParaRPr lang="en-US" sz="2800" dirty="0"/>
          </a:p>
          <a:p>
            <a:r>
              <a:rPr lang="en-US" sz="2800" dirty="0"/>
              <a:t>class cs: public </a:t>
            </a:r>
            <a:r>
              <a:rPr lang="en-US" sz="2800" dirty="0" err="1"/>
              <a:t>lpu</a:t>
            </a:r>
            <a:r>
              <a:rPr lang="en-US" sz="2800" dirty="0"/>
              <a:t> {</a:t>
            </a:r>
          </a:p>
          <a:p>
            <a:r>
              <a:rPr lang="en-US" sz="2800" dirty="0"/>
              <a:t>  public:</a:t>
            </a:r>
          </a:p>
          <a:p>
            <a:r>
              <a:rPr lang="en-US" sz="2800" dirty="0"/>
              <a:t>    int b=200 ;</a:t>
            </a:r>
          </a:p>
          <a:p>
            <a:r>
              <a:rPr lang="en-US" sz="2800" dirty="0"/>
              <a:t>};</a:t>
            </a:r>
          </a:p>
        </p:txBody>
      </p:sp>
      <p:sp>
        <p:nvSpPr>
          <p:cNvPr id="7" name="Subtitle 6">
            <a:extLst>
              <a:ext uri="{FF2B5EF4-FFF2-40B4-BE49-F238E27FC236}">
                <a16:creationId xmlns:a16="http://schemas.microsoft.com/office/drawing/2014/main" id="{ECD2FBB9-757A-4647-B63B-6AAAD126D198}"/>
              </a:ext>
            </a:extLst>
          </p:cNvPr>
          <p:cNvSpPr txBox="1">
            <a:spLocks noGrp="1"/>
          </p:cNvSpPr>
          <p:nvPr>
            <p:ph type="subTitle" idx="1"/>
          </p:nvPr>
        </p:nvSpPr>
        <p:spPr>
          <a:xfrm>
            <a:off x="5568371" y="298967"/>
            <a:ext cx="5114925" cy="6114494"/>
          </a:xfrm>
          <a:prstGeom prst="rect">
            <a:avLst/>
          </a:prstGeom>
          <a:noFill/>
        </p:spPr>
        <p:txBody>
          <a:bodyPr wrap="square" rtlCol="0">
            <a:spAutoFit/>
          </a:bodyPr>
          <a:lstStyle/>
          <a:p>
            <a:r>
              <a:rPr lang="en-US" sz="2800" dirty="0"/>
              <a:t>class </a:t>
            </a:r>
            <a:r>
              <a:rPr lang="en-US" sz="2800" dirty="0" err="1"/>
              <a:t>mca</a:t>
            </a:r>
            <a:r>
              <a:rPr lang="en-US" sz="2800" dirty="0"/>
              <a:t>: public cs {</a:t>
            </a:r>
          </a:p>
          <a:p>
            <a:r>
              <a:rPr lang="en-US" sz="2800" dirty="0"/>
              <a:t>  public:</a:t>
            </a:r>
          </a:p>
          <a:p>
            <a:r>
              <a:rPr lang="en-US" sz="2800" dirty="0"/>
              <a:t>    int c=300 ;</a:t>
            </a:r>
          </a:p>
          <a:p>
            <a:r>
              <a:rPr lang="en-US" sz="2800" dirty="0"/>
              <a:t>}</a:t>
            </a:r>
          </a:p>
          <a:p>
            <a:r>
              <a:rPr lang="en-US" sz="2800" dirty="0"/>
              <a:t>int main() {</a:t>
            </a:r>
          </a:p>
          <a:p>
            <a:r>
              <a:rPr lang="en-US" sz="2800" dirty="0"/>
              <a:t>  </a:t>
            </a:r>
            <a:r>
              <a:rPr lang="en-US" sz="2800" dirty="0" err="1"/>
              <a:t>mca</a:t>
            </a:r>
            <a:r>
              <a:rPr lang="en-US" sz="2800" dirty="0"/>
              <a:t> obj;</a:t>
            </a:r>
          </a:p>
          <a:p>
            <a:r>
              <a:rPr lang="en-US" sz="2800" dirty="0"/>
              <a:t>  </a:t>
            </a:r>
            <a:r>
              <a:rPr lang="en-US" sz="2800" dirty="0" err="1"/>
              <a:t>obj.disp</a:t>
            </a:r>
            <a:r>
              <a:rPr lang="en-US" sz="2800" dirty="0"/>
              <a:t>();</a:t>
            </a:r>
          </a:p>
          <a:p>
            <a:r>
              <a:rPr lang="en-US" sz="2800" dirty="0"/>
              <a:t>  </a:t>
            </a:r>
            <a:r>
              <a:rPr lang="en-US" sz="2800" dirty="0" err="1"/>
              <a:t>cout</a:t>
            </a:r>
            <a:r>
              <a:rPr lang="en-US" sz="2800" dirty="0"/>
              <a:t> &lt;&lt; </a:t>
            </a:r>
            <a:r>
              <a:rPr lang="en-US" sz="2800" dirty="0" err="1"/>
              <a:t>obj.a</a:t>
            </a:r>
            <a:r>
              <a:rPr lang="en-US" sz="2800" dirty="0"/>
              <a:t>&lt;&lt;</a:t>
            </a:r>
            <a:r>
              <a:rPr lang="en-US" sz="2800" dirty="0" err="1"/>
              <a:t>endl</a:t>
            </a:r>
            <a:r>
              <a:rPr lang="en-US" sz="2800" dirty="0"/>
              <a:t>;</a:t>
            </a:r>
          </a:p>
          <a:p>
            <a:r>
              <a:rPr lang="en-US" sz="2800" dirty="0"/>
              <a:t>  </a:t>
            </a:r>
            <a:r>
              <a:rPr lang="en-US" sz="2800" dirty="0" err="1"/>
              <a:t>cout</a:t>
            </a:r>
            <a:r>
              <a:rPr lang="en-US" sz="2800" dirty="0"/>
              <a:t> &lt;&lt; </a:t>
            </a:r>
            <a:r>
              <a:rPr lang="en-US" sz="2800" dirty="0" err="1"/>
              <a:t>obj.b</a:t>
            </a:r>
            <a:r>
              <a:rPr lang="en-US" sz="2800" dirty="0"/>
              <a:t>&lt;&lt;</a:t>
            </a:r>
            <a:r>
              <a:rPr lang="en-US" sz="2800" dirty="0" err="1"/>
              <a:t>endl</a:t>
            </a:r>
            <a:r>
              <a:rPr lang="en-US" sz="2800" dirty="0"/>
              <a:t>;</a:t>
            </a:r>
          </a:p>
          <a:p>
            <a:r>
              <a:rPr lang="en-US" sz="2800" dirty="0"/>
              <a:t>  </a:t>
            </a:r>
            <a:r>
              <a:rPr lang="en-US" sz="2800" dirty="0" err="1"/>
              <a:t>cout</a:t>
            </a:r>
            <a:r>
              <a:rPr lang="en-US" sz="2800" dirty="0"/>
              <a:t> &lt;&lt; </a:t>
            </a:r>
            <a:r>
              <a:rPr lang="en-US" sz="2800" dirty="0" err="1"/>
              <a:t>obj.c</a:t>
            </a:r>
            <a:r>
              <a:rPr lang="en-US" sz="2800" dirty="0"/>
              <a:t>;</a:t>
            </a:r>
          </a:p>
          <a:p>
            <a:r>
              <a:rPr lang="en-US" sz="2800" dirty="0"/>
              <a:t>} </a:t>
            </a:r>
          </a:p>
        </p:txBody>
      </p:sp>
    </p:spTree>
    <p:extLst>
      <p:ext uri="{BB962C8B-B14F-4D97-AF65-F5344CB8AC3E}">
        <p14:creationId xmlns:p14="http://schemas.microsoft.com/office/powerpoint/2010/main" val="4719176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321A5A2B-BC43-F846-850F-BD7991231602}"/>
              </a:ext>
            </a:extLst>
          </p:cNvPr>
          <p:cNvSpPr>
            <a:spLocks noGrp="1"/>
          </p:cNvSpPr>
          <p:nvPr>
            <p:ph type="subTitle" idx="1"/>
          </p:nvPr>
        </p:nvSpPr>
        <p:spPr>
          <a:xfrm>
            <a:off x="0" y="0"/>
            <a:ext cx="11983453" cy="6858000"/>
          </a:xfrm>
        </p:spPr>
        <p:txBody>
          <a:bodyPr>
            <a:normAutofit/>
          </a:bodyPr>
          <a:lstStyle/>
          <a:p>
            <a:pPr algn="l"/>
            <a:r>
              <a:rPr lang="en-IN" sz="2600" b="1" dirty="0"/>
              <a:t>Multiple inheritance</a:t>
            </a:r>
            <a:r>
              <a:rPr lang="en-IN" sz="2600" dirty="0"/>
              <a:t> is the process of deriving a new class that inherits the attributes from two or more classes</a:t>
            </a:r>
            <a:r>
              <a:rPr lang="en-IN" dirty="0"/>
              <a:t>.</a:t>
            </a:r>
          </a:p>
          <a:p>
            <a:pPr algn="l"/>
            <a:endParaRPr lang="en-US" dirty="0"/>
          </a:p>
        </p:txBody>
      </p:sp>
      <p:sp>
        <p:nvSpPr>
          <p:cNvPr id="2" name="Rectangle 1">
            <a:extLst>
              <a:ext uri="{FF2B5EF4-FFF2-40B4-BE49-F238E27FC236}">
                <a16:creationId xmlns:a16="http://schemas.microsoft.com/office/drawing/2014/main" id="{818CEE34-6248-3340-B9EF-09B72C2A8689}"/>
              </a:ext>
            </a:extLst>
          </p:cNvPr>
          <p:cNvSpPr/>
          <p:nvPr/>
        </p:nvSpPr>
        <p:spPr>
          <a:xfrm>
            <a:off x="314325" y="1085850"/>
            <a:ext cx="1828800" cy="20431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CS</a:t>
            </a:r>
          </a:p>
        </p:txBody>
      </p:sp>
      <p:sp>
        <p:nvSpPr>
          <p:cNvPr id="4" name="Rectangle 3">
            <a:extLst>
              <a:ext uri="{FF2B5EF4-FFF2-40B4-BE49-F238E27FC236}">
                <a16:creationId xmlns:a16="http://schemas.microsoft.com/office/drawing/2014/main" id="{8A1ECC47-89F6-7340-9FDE-D88F41EA1452}"/>
              </a:ext>
            </a:extLst>
          </p:cNvPr>
          <p:cNvSpPr/>
          <p:nvPr/>
        </p:nvSpPr>
        <p:spPr>
          <a:xfrm>
            <a:off x="3074444" y="4228029"/>
            <a:ext cx="1828800" cy="23870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RESEARCH</a:t>
            </a:r>
          </a:p>
        </p:txBody>
      </p:sp>
      <p:sp>
        <p:nvSpPr>
          <p:cNvPr id="5" name="Rectangle 4">
            <a:extLst>
              <a:ext uri="{FF2B5EF4-FFF2-40B4-BE49-F238E27FC236}">
                <a16:creationId xmlns:a16="http://schemas.microsoft.com/office/drawing/2014/main" id="{577DE4DC-EF57-6F4D-91C5-4B4CB4D36C02}"/>
              </a:ext>
            </a:extLst>
          </p:cNvPr>
          <p:cNvSpPr/>
          <p:nvPr/>
        </p:nvSpPr>
        <p:spPr>
          <a:xfrm>
            <a:off x="5991726" y="1085850"/>
            <a:ext cx="1828800" cy="20431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ME</a:t>
            </a:r>
          </a:p>
        </p:txBody>
      </p:sp>
      <p:sp>
        <p:nvSpPr>
          <p:cNvPr id="6" name="Rectangle 5">
            <a:extLst>
              <a:ext uri="{FF2B5EF4-FFF2-40B4-BE49-F238E27FC236}">
                <a16:creationId xmlns:a16="http://schemas.microsoft.com/office/drawing/2014/main" id="{693C7659-41F8-E348-A7EF-08DA790CA43C}"/>
              </a:ext>
            </a:extLst>
          </p:cNvPr>
          <p:cNvSpPr/>
          <p:nvPr/>
        </p:nvSpPr>
        <p:spPr>
          <a:xfrm>
            <a:off x="3153025" y="1092459"/>
            <a:ext cx="1828800" cy="20431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EC</a:t>
            </a:r>
          </a:p>
        </p:txBody>
      </p:sp>
      <p:cxnSp>
        <p:nvCxnSpPr>
          <p:cNvPr id="10" name="Elbow Connector 9">
            <a:extLst>
              <a:ext uri="{FF2B5EF4-FFF2-40B4-BE49-F238E27FC236}">
                <a16:creationId xmlns:a16="http://schemas.microsoft.com/office/drawing/2014/main" id="{344A3603-DB27-4641-BCCF-058DB8DAB768}"/>
              </a:ext>
            </a:extLst>
          </p:cNvPr>
          <p:cNvCxnSpPr>
            <a:stCxn id="2" idx="1"/>
          </p:cNvCxnSpPr>
          <p:nvPr/>
        </p:nvCxnSpPr>
        <p:spPr>
          <a:xfrm>
            <a:off x="208547" y="2107406"/>
            <a:ext cx="914400" cy="914400"/>
          </a:xfrm>
          <a:prstGeom prst="bentConnector3">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E2EA97B7-CD14-944C-8FC9-47B60BEAD7E8}"/>
              </a:ext>
            </a:extLst>
          </p:cNvPr>
          <p:cNvCxnSpPr>
            <a:stCxn id="2" idx="2"/>
          </p:cNvCxnSpPr>
          <p:nvPr/>
        </p:nvCxnSpPr>
        <p:spPr>
          <a:xfrm>
            <a:off x="1228725" y="3128962"/>
            <a:ext cx="1845719" cy="2057401"/>
          </a:xfrm>
          <a:prstGeom prst="straightConnector1">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43C7A75F-D40E-334A-A1D0-31F8339BACB8}"/>
              </a:ext>
            </a:extLst>
          </p:cNvPr>
          <p:cNvCxnSpPr/>
          <p:nvPr/>
        </p:nvCxnSpPr>
        <p:spPr>
          <a:xfrm flipH="1">
            <a:off x="4981825" y="3135571"/>
            <a:ext cx="2228352" cy="2286000"/>
          </a:xfrm>
          <a:prstGeom prst="straightConnector1">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E5064F7C-1C17-FF43-A1BE-1707DBD06300}"/>
              </a:ext>
            </a:extLst>
          </p:cNvPr>
          <p:cNvCxnSpPr>
            <a:cxnSpLocks/>
            <a:stCxn id="6" idx="2"/>
            <a:endCxn id="4" idx="0"/>
          </p:cNvCxnSpPr>
          <p:nvPr/>
        </p:nvCxnSpPr>
        <p:spPr>
          <a:xfrm flipH="1">
            <a:off x="3988844" y="3135571"/>
            <a:ext cx="78581" cy="1092458"/>
          </a:xfrm>
          <a:prstGeom prst="straightConnector1">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37697677"/>
      </p:ext>
    </p:extLst>
  </p:cSld>
  <p:clrMapOvr>
    <a:masterClrMapping/>
  </p:clrMapOvr>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docProps/app.xml><?xml version="1.0" encoding="utf-8"?>
<Properties xmlns="http://schemas.openxmlformats.org/officeDocument/2006/extended-properties" xmlns:vt="http://schemas.openxmlformats.org/officeDocument/2006/docPropsVTypes">
  <Template>Parcel</Template>
  <TotalTime>235</TotalTime>
  <Words>673</Words>
  <Application>Microsoft Macintosh PowerPoint</Application>
  <PresentationFormat>Widescreen</PresentationFormat>
  <Paragraphs>122</Paragraphs>
  <Slides>11</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11</vt:i4>
      </vt:variant>
    </vt:vector>
  </HeadingPairs>
  <TitlesOfParts>
    <vt:vector size="14" baseType="lpstr">
      <vt:lpstr>Arial</vt:lpstr>
      <vt:lpstr>Gill Sans MT</vt:lpstr>
      <vt:lpstr>Parcel</vt:lpstr>
      <vt:lpstr>INHERITANCE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FRIEND FUNCTION</dc:title>
  <dc:creator>Microsoft Office User</dc:creator>
  <cp:lastModifiedBy>Microsoft Office User</cp:lastModifiedBy>
  <cp:revision>12</cp:revision>
  <dcterms:created xsi:type="dcterms:W3CDTF">2021-10-21T07:28:53Z</dcterms:created>
  <dcterms:modified xsi:type="dcterms:W3CDTF">2021-10-21T11:24:06Z</dcterms:modified>
</cp:coreProperties>
</file>